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67" r:id="rId4"/>
    <p:sldId id="259" r:id="rId5"/>
    <p:sldId id="268" r:id="rId6"/>
    <p:sldId id="272" r:id="rId7"/>
    <p:sldId id="269" r:id="rId8"/>
    <p:sldId id="270" r:id="rId9"/>
    <p:sldId id="271" r:id="rId10"/>
    <p:sldId id="260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6E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94" d="100"/>
          <a:sy n="94" d="100"/>
        </p:scale>
        <p:origin x="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nb-NO" sz="1200" b="1"/>
              <a:t>Økonomiske</a:t>
            </a:r>
            <a:r>
              <a:rPr lang="nb-NO" sz="1200" b="1" baseline="0"/>
              <a:t> ytelser ved ankomst (NOK per mnd.)</a:t>
            </a:r>
            <a:endParaRPr lang="nb-NO" sz="12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>
        <c:manualLayout>
          <c:layoutTarget val="inner"/>
          <c:xMode val="edge"/>
          <c:yMode val="edge"/>
          <c:x val="3.316749585406302E-2"/>
          <c:y val="0.28794078889163099"/>
          <c:w val="0.74530520862639793"/>
          <c:h val="0.58899593494042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Enslige voksne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'Ark1'!$A$2:$A$4</c:f>
              <c:strCache>
                <c:ptCount val="3"/>
                <c:pt idx="0">
                  <c:v>Norge</c:v>
                </c:pt>
                <c:pt idx="1">
                  <c:v>Danmark</c:v>
                </c:pt>
                <c:pt idx="2">
                  <c:v>Sverige</c:v>
                </c:pt>
              </c:strCache>
            </c:strRef>
          </c:cat>
          <c:val>
            <c:numRef>
              <c:f>'Ark1'!$B$2:$B$4</c:f>
              <c:numCache>
                <c:formatCode>#,##0</c:formatCode>
                <c:ptCount val="3"/>
                <c:pt idx="0">
                  <c:v>4241</c:v>
                </c:pt>
                <c:pt idx="1">
                  <c:v>2699</c:v>
                </c:pt>
                <c:pt idx="2">
                  <c:v>2201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BE-44F1-A7BB-16B64E4DF623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Voksne i par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'Ark1'!$A$2:$A$4</c:f>
              <c:strCache>
                <c:ptCount val="3"/>
                <c:pt idx="0">
                  <c:v>Norge</c:v>
                </c:pt>
                <c:pt idx="1">
                  <c:v>Danmark</c:v>
                </c:pt>
                <c:pt idx="2">
                  <c:v>Sverige</c:v>
                </c:pt>
              </c:strCache>
            </c:strRef>
          </c:cat>
          <c:val>
            <c:numRef>
              <c:f>'Ark1'!$C$2:$C$4</c:f>
              <c:numCache>
                <c:formatCode>#,##0</c:formatCode>
                <c:ptCount val="3"/>
                <c:pt idx="0">
                  <c:v>4026</c:v>
                </c:pt>
                <c:pt idx="1">
                  <c:v>2138</c:v>
                </c:pt>
                <c:pt idx="2">
                  <c:v>1892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BE-44F1-A7BB-16B64E4DF6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7"/>
        <c:axId val="712396479"/>
        <c:axId val="712399839"/>
      </c:barChart>
      <c:catAx>
        <c:axId val="712396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12399839"/>
        <c:crosses val="autoZero"/>
        <c:auto val="1"/>
        <c:lblAlgn val="ctr"/>
        <c:lblOffset val="100"/>
        <c:noMultiLvlLbl val="0"/>
      </c:catAx>
      <c:valAx>
        <c:axId val="712399839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712396479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nb-N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nb-NO" sz="1200" b="1"/>
              <a:t>Antall vedtak om gir midlertidig beskyttelse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>
        <c:manualLayout>
          <c:layoutTarget val="inner"/>
          <c:xMode val="edge"/>
          <c:yMode val="edge"/>
          <c:x val="0.10010024788568096"/>
          <c:y val="0.1116331326598444"/>
          <c:w val="0.84828266258384366"/>
          <c:h val="0.64001454336638364"/>
        </c:manualLayout>
      </c:layout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Norge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'Ark1'!$A$2:$A$29</c:f>
              <c:numCache>
                <c:formatCode>[$-414]mmm\.\ yy;@</c:formatCode>
                <c:ptCount val="28"/>
                <c:pt idx="0">
                  <c:v>44621</c:v>
                </c:pt>
                <c:pt idx="1">
                  <c:v>44652</c:v>
                </c:pt>
                <c:pt idx="2">
                  <c:v>44682</c:v>
                </c:pt>
                <c:pt idx="3">
                  <c:v>44713</c:v>
                </c:pt>
                <c:pt idx="4">
                  <c:v>44743</c:v>
                </c:pt>
                <c:pt idx="5">
                  <c:v>44774</c:v>
                </c:pt>
                <c:pt idx="6">
                  <c:v>44805</c:v>
                </c:pt>
                <c:pt idx="7">
                  <c:v>44835</c:v>
                </c:pt>
                <c:pt idx="8">
                  <c:v>44866</c:v>
                </c:pt>
                <c:pt idx="9">
                  <c:v>44896</c:v>
                </c:pt>
                <c:pt idx="10">
                  <c:v>44927</c:v>
                </c:pt>
                <c:pt idx="11">
                  <c:v>44958</c:v>
                </c:pt>
                <c:pt idx="12">
                  <c:v>44986</c:v>
                </c:pt>
                <c:pt idx="13">
                  <c:v>45017</c:v>
                </c:pt>
                <c:pt idx="14">
                  <c:v>45047</c:v>
                </c:pt>
                <c:pt idx="15">
                  <c:v>45078</c:v>
                </c:pt>
                <c:pt idx="16">
                  <c:v>45108</c:v>
                </c:pt>
                <c:pt idx="17">
                  <c:v>45139</c:v>
                </c:pt>
                <c:pt idx="18">
                  <c:v>45170</c:v>
                </c:pt>
                <c:pt idx="19">
                  <c:v>45200</c:v>
                </c:pt>
                <c:pt idx="20">
                  <c:v>45231</c:v>
                </c:pt>
                <c:pt idx="21">
                  <c:v>45261</c:v>
                </c:pt>
                <c:pt idx="22">
                  <c:v>45292</c:v>
                </c:pt>
                <c:pt idx="23">
                  <c:v>45323</c:v>
                </c:pt>
                <c:pt idx="24">
                  <c:v>45352</c:v>
                </c:pt>
                <c:pt idx="25">
                  <c:v>45383</c:v>
                </c:pt>
                <c:pt idx="26">
                  <c:v>45413</c:v>
                </c:pt>
                <c:pt idx="27">
                  <c:v>45444</c:v>
                </c:pt>
              </c:numCache>
            </c:numRef>
          </c:cat>
          <c:val>
            <c:numRef>
              <c:f>'Ark1'!$B$2:$B$29</c:f>
              <c:numCache>
                <c:formatCode>#,##0</c:formatCode>
                <c:ptCount val="28"/>
                <c:pt idx="0">
                  <c:v>2230</c:v>
                </c:pt>
                <c:pt idx="1">
                  <c:v>6720</c:v>
                </c:pt>
                <c:pt idx="2">
                  <c:v>5725</c:v>
                </c:pt>
                <c:pt idx="3">
                  <c:v>2710</c:v>
                </c:pt>
                <c:pt idx="4">
                  <c:v>1275</c:v>
                </c:pt>
                <c:pt idx="5">
                  <c:v>4165</c:v>
                </c:pt>
                <c:pt idx="6">
                  <c:v>3285</c:v>
                </c:pt>
                <c:pt idx="7">
                  <c:v>2680</c:v>
                </c:pt>
                <c:pt idx="8">
                  <c:v>2115</c:v>
                </c:pt>
                <c:pt idx="9">
                  <c:v>2320</c:v>
                </c:pt>
                <c:pt idx="10">
                  <c:v>2150</c:v>
                </c:pt>
                <c:pt idx="11">
                  <c:v>2905</c:v>
                </c:pt>
                <c:pt idx="12">
                  <c:v>2885</c:v>
                </c:pt>
                <c:pt idx="13">
                  <c:v>1840</c:v>
                </c:pt>
                <c:pt idx="14">
                  <c:v>1840</c:v>
                </c:pt>
                <c:pt idx="15">
                  <c:v>1975</c:v>
                </c:pt>
                <c:pt idx="16">
                  <c:v>2565</c:v>
                </c:pt>
                <c:pt idx="17">
                  <c:v>2805</c:v>
                </c:pt>
                <c:pt idx="18">
                  <c:v>3830</c:v>
                </c:pt>
                <c:pt idx="19">
                  <c:v>4510</c:v>
                </c:pt>
                <c:pt idx="20">
                  <c:v>4170</c:v>
                </c:pt>
                <c:pt idx="21">
                  <c:v>1760</c:v>
                </c:pt>
                <c:pt idx="22">
                  <c:v>3135</c:v>
                </c:pt>
                <c:pt idx="23">
                  <c:v>1850</c:v>
                </c:pt>
                <c:pt idx="24">
                  <c:v>1290</c:v>
                </c:pt>
                <c:pt idx="25">
                  <c:v>1400</c:v>
                </c:pt>
                <c:pt idx="26">
                  <c:v>1330</c:v>
                </c:pt>
                <c:pt idx="27">
                  <c:v>715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33-4496-A427-45237F66BCB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Danmark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'Ark1'!$A$2:$A$29</c:f>
              <c:numCache>
                <c:formatCode>[$-414]mmm\.\ yy;@</c:formatCode>
                <c:ptCount val="28"/>
                <c:pt idx="0">
                  <c:v>44621</c:v>
                </c:pt>
                <c:pt idx="1">
                  <c:v>44652</c:v>
                </c:pt>
                <c:pt idx="2">
                  <c:v>44682</c:v>
                </c:pt>
                <c:pt idx="3">
                  <c:v>44713</c:v>
                </c:pt>
                <c:pt idx="4">
                  <c:v>44743</c:v>
                </c:pt>
                <c:pt idx="5">
                  <c:v>44774</c:v>
                </c:pt>
                <c:pt idx="6">
                  <c:v>44805</c:v>
                </c:pt>
                <c:pt idx="7">
                  <c:v>44835</c:v>
                </c:pt>
                <c:pt idx="8">
                  <c:v>44866</c:v>
                </c:pt>
                <c:pt idx="9">
                  <c:v>44896</c:v>
                </c:pt>
                <c:pt idx="10">
                  <c:v>44927</c:v>
                </c:pt>
                <c:pt idx="11">
                  <c:v>44958</c:v>
                </c:pt>
                <c:pt idx="12">
                  <c:v>44986</c:v>
                </c:pt>
                <c:pt idx="13">
                  <c:v>45017</c:v>
                </c:pt>
                <c:pt idx="14">
                  <c:v>45047</c:v>
                </c:pt>
                <c:pt idx="15">
                  <c:v>45078</c:v>
                </c:pt>
                <c:pt idx="16">
                  <c:v>45108</c:v>
                </c:pt>
                <c:pt idx="17">
                  <c:v>45139</c:v>
                </c:pt>
                <c:pt idx="18">
                  <c:v>45170</c:v>
                </c:pt>
                <c:pt idx="19">
                  <c:v>45200</c:v>
                </c:pt>
                <c:pt idx="20">
                  <c:v>45231</c:v>
                </c:pt>
                <c:pt idx="21">
                  <c:v>45261</c:v>
                </c:pt>
                <c:pt idx="22">
                  <c:v>45292</c:v>
                </c:pt>
                <c:pt idx="23">
                  <c:v>45323</c:v>
                </c:pt>
                <c:pt idx="24">
                  <c:v>45352</c:v>
                </c:pt>
                <c:pt idx="25">
                  <c:v>45383</c:v>
                </c:pt>
                <c:pt idx="26">
                  <c:v>45413</c:v>
                </c:pt>
                <c:pt idx="27">
                  <c:v>45444</c:v>
                </c:pt>
              </c:numCache>
            </c:numRef>
          </c:cat>
          <c:val>
            <c:numRef>
              <c:f>'Ark1'!$C$2:$C$29</c:f>
              <c:numCache>
                <c:formatCode>#,##0</c:formatCode>
                <c:ptCount val="28"/>
                <c:pt idx="0">
                  <c:v>1220</c:v>
                </c:pt>
                <c:pt idx="1">
                  <c:v>9170</c:v>
                </c:pt>
                <c:pt idx="2">
                  <c:v>10225</c:v>
                </c:pt>
                <c:pt idx="3">
                  <c:v>4440</c:v>
                </c:pt>
                <c:pt idx="4">
                  <c:v>1110</c:v>
                </c:pt>
                <c:pt idx="5">
                  <c:v>1475</c:v>
                </c:pt>
                <c:pt idx="6">
                  <c:v>1820</c:v>
                </c:pt>
                <c:pt idx="7">
                  <c:v>800</c:v>
                </c:pt>
                <c:pt idx="8">
                  <c:v>835</c:v>
                </c:pt>
                <c:pt idx="9">
                  <c:v>1475</c:v>
                </c:pt>
                <c:pt idx="10">
                  <c:v>760</c:v>
                </c:pt>
                <c:pt idx="11">
                  <c:v>945</c:v>
                </c:pt>
                <c:pt idx="12">
                  <c:v>1010</c:v>
                </c:pt>
                <c:pt idx="13">
                  <c:v>555</c:v>
                </c:pt>
                <c:pt idx="14">
                  <c:v>810</c:v>
                </c:pt>
                <c:pt idx="15">
                  <c:v>670</c:v>
                </c:pt>
                <c:pt idx="16">
                  <c:v>415</c:v>
                </c:pt>
                <c:pt idx="17">
                  <c:v>950</c:v>
                </c:pt>
                <c:pt idx="18">
                  <c:v>570</c:v>
                </c:pt>
                <c:pt idx="19">
                  <c:v>630</c:v>
                </c:pt>
                <c:pt idx="20">
                  <c:v>605</c:v>
                </c:pt>
                <c:pt idx="21">
                  <c:v>420</c:v>
                </c:pt>
                <c:pt idx="22">
                  <c:v>575</c:v>
                </c:pt>
                <c:pt idx="23">
                  <c:v>585</c:v>
                </c:pt>
                <c:pt idx="24">
                  <c:v>725</c:v>
                </c:pt>
                <c:pt idx="25">
                  <c:v>685</c:v>
                </c:pt>
                <c:pt idx="26">
                  <c:v>570</c:v>
                </c:pt>
                <c:pt idx="27">
                  <c:v>1060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033-4496-A427-45237F66BCBE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Sverige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'Ark1'!$A$2:$A$29</c:f>
              <c:numCache>
                <c:formatCode>[$-414]mmm\.\ yy;@</c:formatCode>
                <c:ptCount val="28"/>
                <c:pt idx="0">
                  <c:v>44621</c:v>
                </c:pt>
                <c:pt idx="1">
                  <c:v>44652</c:v>
                </c:pt>
                <c:pt idx="2">
                  <c:v>44682</c:v>
                </c:pt>
                <c:pt idx="3">
                  <c:v>44713</c:v>
                </c:pt>
                <c:pt idx="4">
                  <c:v>44743</c:v>
                </c:pt>
                <c:pt idx="5">
                  <c:v>44774</c:v>
                </c:pt>
                <c:pt idx="6">
                  <c:v>44805</c:v>
                </c:pt>
                <c:pt idx="7">
                  <c:v>44835</c:v>
                </c:pt>
                <c:pt idx="8">
                  <c:v>44866</c:v>
                </c:pt>
                <c:pt idx="9">
                  <c:v>44896</c:v>
                </c:pt>
                <c:pt idx="10">
                  <c:v>44927</c:v>
                </c:pt>
                <c:pt idx="11">
                  <c:v>44958</c:v>
                </c:pt>
                <c:pt idx="12">
                  <c:v>44986</c:v>
                </c:pt>
                <c:pt idx="13">
                  <c:v>45017</c:v>
                </c:pt>
                <c:pt idx="14">
                  <c:v>45047</c:v>
                </c:pt>
                <c:pt idx="15">
                  <c:v>45078</c:v>
                </c:pt>
                <c:pt idx="16">
                  <c:v>45108</c:v>
                </c:pt>
                <c:pt idx="17">
                  <c:v>45139</c:v>
                </c:pt>
                <c:pt idx="18">
                  <c:v>45170</c:v>
                </c:pt>
                <c:pt idx="19">
                  <c:v>45200</c:v>
                </c:pt>
                <c:pt idx="20">
                  <c:v>45231</c:v>
                </c:pt>
                <c:pt idx="21">
                  <c:v>45261</c:v>
                </c:pt>
                <c:pt idx="22">
                  <c:v>45292</c:v>
                </c:pt>
                <c:pt idx="23">
                  <c:v>45323</c:v>
                </c:pt>
                <c:pt idx="24">
                  <c:v>45352</c:v>
                </c:pt>
                <c:pt idx="25">
                  <c:v>45383</c:v>
                </c:pt>
                <c:pt idx="26">
                  <c:v>45413</c:v>
                </c:pt>
                <c:pt idx="27">
                  <c:v>45444</c:v>
                </c:pt>
              </c:numCache>
            </c:numRef>
          </c:cat>
          <c:val>
            <c:numRef>
              <c:f>'Ark1'!$D$2:$D$29</c:f>
              <c:numCache>
                <c:formatCode>#,##0</c:formatCode>
                <c:ptCount val="28"/>
                <c:pt idx="0">
                  <c:v>17850</c:v>
                </c:pt>
                <c:pt idx="1">
                  <c:v>11695</c:v>
                </c:pt>
                <c:pt idx="2">
                  <c:v>4545</c:v>
                </c:pt>
                <c:pt idx="3">
                  <c:v>2115</c:v>
                </c:pt>
                <c:pt idx="4">
                  <c:v>2525</c:v>
                </c:pt>
                <c:pt idx="5">
                  <c:v>2220</c:v>
                </c:pt>
                <c:pt idx="6">
                  <c:v>1460</c:v>
                </c:pt>
                <c:pt idx="7">
                  <c:v>1435</c:v>
                </c:pt>
                <c:pt idx="8">
                  <c:v>1540</c:v>
                </c:pt>
                <c:pt idx="9">
                  <c:v>1300</c:v>
                </c:pt>
                <c:pt idx="10">
                  <c:v>1060</c:v>
                </c:pt>
                <c:pt idx="11">
                  <c:v>915</c:v>
                </c:pt>
                <c:pt idx="12">
                  <c:v>1115</c:v>
                </c:pt>
                <c:pt idx="13">
                  <c:v>725</c:v>
                </c:pt>
                <c:pt idx="14">
                  <c:v>1170</c:v>
                </c:pt>
                <c:pt idx="15">
                  <c:v>1390</c:v>
                </c:pt>
                <c:pt idx="16">
                  <c:v>1010</c:v>
                </c:pt>
                <c:pt idx="17">
                  <c:v>900</c:v>
                </c:pt>
                <c:pt idx="18">
                  <c:v>715</c:v>
                </c:pt>
                <c:pt idx="19">
                  <c:v>610</c:v>
                </c:pt>
                <c:pt idx="20">
                  <c:v>590</c:v>
                </c:pt>
                <c:pt idx="21">
                  <c:v>580</c:v>
                </c:pt>
                <c:pt idx="22">
                  <c:v>690</c:v>
                </c:pt>
                <c:pt idx="23">
                  <c:v>1780</c:v>
                </c:pt>
                <c:pt idx="24">
                  <c:v>655</c:v>
                </c:pt>
                <c:pt idx="25">
                  <c:v>770</c:v>
                </c:pt>
                <c:pt idx="26">
                  <c:v>1000</c:v>
                </c:pt>
                <c:pt idx="27">
                  <c:v>990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033-4496-A427-45237F66BC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5102815"/>
        <c:axId val="595102335"/>
      </c:lineChart>
      <c:dateAx>
        <c:axId val="595102815"/>
        <c:scaling>
          <c:orientation val="minMax"/>
          <c:min val="44593"/>
        </c:scaling>
        <c:delete val="0"/>
        <c:axPos val="b"/>
        <c:numFmt formatCode="[$-414]mmm\.\ 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Neo Sans Std" panose="020B0504030504040204" pitchFamily="34" charset="0"/>
                <a:ea typeface="+mn-ea"/>
                <a:cs typeface="+mn-cs"/>
              </a:defRPr>
            </a:pPr>
            <a:endParaRPr lang="nb-NO"/>
          </a:p>
        </c:txPr>
        <c:crossAx val="595102335"/>
        <c:crosses val="autoZero"/>
        <c:auto val="1"/>
        <c:lblOffset val="100"/>
        <c:baseTimeUnit val="months"/>
        <c:majorUnit val="4"/>
        <c:majorTimeUnit val="months"/>
        <c:minorUnit val="4"/>
      </c:dateAx>
      <c:valAx>
        <c:axId val="595102335"/>
        <c:scaling>
          <c:orientation val="minMax"/>
          <c:max val="180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  <a:alpha val="80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Neo Sans Std" panose="020B0504030504040204" pitchFamily="34" charset="0"/>
                <a:ea typeface="+mn-ea"/>
                <a:cs typeface="+mn-cs"/>
              </a:defRPr>
            </a:pPr>
            <a:endParaRPr lang="nb-NO"/>
          </a:p>
        </c:txPr>
        <c:crossAx val="595102815"/>
        <c:crossesAt val="44562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615941236512105"/>
          <c:y val="0.89451971000652264"/>
          <c:w val="0.50570829687955676"/>
          <c:h val="7.05147290595809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nb-N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nb-NO" b="1" dirty="0"/>
              <a:t>Inn- og utvandring ukrainske statsborgere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bg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Innvandring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'Ark1'!$A$2:$A$14</c:f>
              <c:strCache>
                <c:ptCount val="13"/>
                <c:pt idx="0">
                  <c:v>2021K1</c:v>
                </c:pt>
                <c:pt idx="1">
                  <c:v>2021K2</c:v>
                </c:pt>
                <c:pt idx="2">
                  <c:v>2021K3</c:v>
                </c:pt>
                <c:pt idx="3">
                  <c:v>2021K4</c:v>
                </c:pt>
                <c:pt idx="4">
                  <c:v>2022K1</c:v>
                </c:pt>
                <c:pt idx="5">
                  <c:v>2022K2</c:v>
                </c:pt>
                <c:pt idx="6">
                  <c:v>2022K3</c:v>
                </c:pt>
                <c:pt idx="7">
                  <c:v>2022K4</c:v>
                </c:pt>
                <c:pt idx="8">
                  <c:v>2023K1</c:v>
                </c:pt>
                <c:pt idx="9">
                  <c:v>2023K2</c:v>
                </c:pt>
                <c:pt idx="10">
                  <c:v>2023K3</c:v>
                </c:pt>
                <c:pt idx="11">
                  <c:v>2023K4</c:v>
                </c:pt>
                <c:pt idx="12">
                  <c:v>2024K1</c:v>
                </c:pt>
              </c:strCache>
            </c:strRef>
          </c:cat>
          <c:val>
            <c:numRef>
              <c:f>'Ark1'!$B$2:$B$14</c:f>
              <c:numCache>
                <c:formatCode>General</c:formatCode>
                <c:ptCount val="13"/>
                <c:pt idx="0">
                  <c:v>102</c:v>
                </c:pt>
                <c:pt idx="1">
                  <c:v>91</c:v>
                </c:pt>
                <c:pt idx="2">
                  <c:v>102</c:v>
                </c:pt>
                <c:pt idx="3">
                  <c:v>140</c:v>
                </c:pt>
                <c:pt idx="4">
                  <c:v>271</c:v>
                </c:pt>
                <c:pt idx="5">
                  <c:v>14670</c:v>
                </c:pt>
                <c:pt idx="6">
                  <c:v>10175</c:v>
                </c:pt>
                <c:pt idx="7">
                  <c:v>7434</c:v>
                </c:pt>
                <c:pt idx="8">
                  <c:v>7681</c:v>
                </c:pt>
                <c:pt idx="9">
                  <c:v>6016</c:v>
                </c:pt>
                <c:pt idx="10">
                  <c:v>8198</c:v>
                </c:pt>
                <c:pt idx="11">
                  <c:v>11206</c:v>
                </c:pt>
                <c:pt idx="12">
                  <c:v>6636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E9E-46C3-B1A8-B00C2BF7EF27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Utvandring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'Ark1'!$A$2:$A$14</c:f>
              <c:strCache>
                <c:ptCount val="13"/>
                <c:pt idx="0">
                  <c:v>2021K1</c:v>
                </c:pt>
                <c:pt idx="1">
                  <c:v>2021K2</c:v>
                </c:pt>
                <c:pt idx="2">
                  <c:v>2021K3</c:v>
                </c:pt>
                <c:pt idx="3">
                  <c:v>2021K4</c:v>
                </c:pt>
                <c:pt idx="4">
                  <c:v>2022K1</c:v>
                </c:pt>
                <c:pt idx="5">
                  <c:v>2022K2</c:v>
                </c:pt>
                <c:pt idx="6">
                  <c:v>2022K3</c:v>
                </c:pt>
                <c:pt idx="7">
                  <c:v>2022K4</c:v>
                </c:pt>
                <c:pt idx="8">
                  <c:v>2023K1</c:v>
                </c:pt>
                <c:pt idx="9">
                  <c:v>2023K2</c:v>
                </c:pt>
                <c:pt idx="10">
                  <c:v>2023K3</c:v>
                </c:pt>
                <c:pt idx="11">
                  <c:v>2023K4</c:v>
                </c:pt>
                <c:pt idx="12">
                  <c:v>2024K1</c:v>
                </c:pt>
              </c:strCache>
            </c:strRef>
          </c:cat>
          <c:val>
            <c:numRef>
              <c:f>'Ark1'!$C$2:$C$14</c:f>
              <c:numCache>
                <c:formatCode>General</c:formatCode>
                <c:ptCount val="13"/>
                <c:pt idx="0">
                  <c:v>59</c:v>
                </c:pt>
                <c:pt idx="1">
                  <c:v>44</c:v>
                </c:pt>
                <c:pt idx="2">
                  <c:v>10</c:v>
                </c:pt>
                <c:pt idx="3">
                  <c:v>109</c:v>
                </c:pt>
                <c:pt idx="4">
                  <c:v>12</c:v>
                </c:pt>
                <c:pt idx="5">
                  <c:v>23</c:v>
                </c:pt>
                <c:pt idx="6">
                  <c:v>42</c:v>
                </c:pt>
                <c:pt idx="7">
                  <c:v>102</c:v>
                </c:pt>
                <c:pt idx="8">
                  <c:v>161</c:v>
                </c:pt>
                <c:pt idx="9">
                  <c:v>604</c:v>
                </c:pt>
                <c:pt idx="10">
                  <c:v>663</c:v>
                </c:pt>
                <c:pt idx="11">
                  <c:v>1011</c:v>
                </c:pt>
                <c:pt idx="12">
                  <c:v>1106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E9E-46C3-B1A8-B00C2BF7EF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99171615"/>
        <c:axId val="1199172095"/>
      </c:lineChart>
      <c:catAx>
        <c:axId val="1199171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nb-NO"/>
          </a:p>
        </c:txPr>
        <c:crossAx val="1199172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199172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nb-NO"/>
          </a:p>
        </c:txPr>
        <c:crossAx val="1199171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bg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  <a:latin typeface="Century Gothic" panose="020B0502020202020204" pitchFamily="34" charset="0"/>
        </a:defRPr>
      </a:pPr>
      <a:endParaRPr lang="nb-N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nb-NO"/>
              <a:t>Grad av sysselsetting blant personer som har gjennomført introduksjonsprogrammet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'Ark1'!$A$2:$A$26</c:f>
              <c:numCache>
                <c:formatCode>[$-414]mmm\.\ yy;@</c:formatCode>
                <c:ptCount val="25"/>
                <c:pt idx="0">
                  <c:v>44621</c:v>
                </c:pt>
                <c:pt idx="1">
                  <c:v>44652</c:v>
                </c:pt>
                <c:pt idx="2">
                  <c:v>44682</c:v>
                </c:pt>
                <c:pt idx="3">
                  <c:v>44713</c:v>
                </c:pt>
                <c:pt idx="4">
                  <c:v>44743</c:v>
                </c:pt>
                <c:pt idx="5">
                  <c:v>44774</c:v>
                </c:pt>
                <c:pt idx="6">
                  <c:v>44805</c:v>
                </c:pt>
                <c:pt idx="7">
                  <c:v>44835</c:v>
                </c:pt>
                <c:pt idx="8">
                  <c:v>44866</c:v>
                </c:pt>
                <c:pt idx="9">
                  <c:v>44896</c:v>
                </c:pt>
                <c:pt idx="10">
                  <c:v>44927</c:v>
                </c:pt>
                <c:pt idx="11">
                  <c:v>44958</c:v>
                </c:pt>
                <c:pt idx="12">
                  <c:v>44986</c:v>
                </c:pt>
                <c:pt idx="13">
                  <c:v>45017</c:v>
                </c:pt>
                <c:pt idx="14">
                  <c:v>45047</c:v>
                </c:pt>
                <c:pt idx="15">
                  <c:v>45078</c:v>
                </c:pt>
                <c:pt idx="16">
                  <c:v>45108</c:v>
                </c:pt>
                <c:pt idx="17">
                  <c:v>45139</c:v>
                </c:pt>
                <c:pt idx="18">
                  <c:v>45170</c:v>
                </c:pt>
                <c:pt idx="19">
                  <c:v>45200</c:v>
                </c:pt>
                <c:pt idx="20">
                  <c:v>45231</c:v>
                </c:pt>
                <c:pt idx="21">
                  <c:v>45261</c:v>
                </c:pt>
                <c:pt idx="22">
                  <c:v>45292</c:v>
                </c:pt>
                <c:pt idx="23">
                  <c:v>45323</c:v>
                </c:pt>
                <c:pt idx="24">
                  <c:v>45352</c:v>
                </c:pt>
              </c:numCache>
            </c:numRef>
          </c:cat>
          <c:val>
            <c:numRef>
              <c:f>'Ark1'!$B$2:$B$26</c:f>
              <c:numCache>
                <c:formatCode>#,##0</c:formatCode>
                <c:ptCount val="25"/>
                <c:pt idx="1">
                  <c:v>1135</c:v>
                </c:pt>
                <c:pt idx="2">
                  <c:v>3477</c:v>
                </c:pt>
                <c:pt idx="3">
                  <c:v>5411</c:v>
                </c:pt>
                <c:pt idx="4">
                  <c:v>6345</c:v>
                </c:pt>
                <c:pt idx="5">
                  <c:v>7671</c:v>
                </c:pt>
                <c:pt idx="6">
                  <c:v>8982</c:v>
                </c:pt>
                <c:pt idx="7">
                  <c:v>9642</c:v>
                </c:pt>
                <c:pt idx="8">
                  <c:v>10063</c:v>
                </c:pt>
                <c:pt idx="9">
                  <c:v>10295</c:v>
                </c:pt>
                <c:pt idx="10">
                  <c:v>10507</c:v>
                </c:pt>
                <c:pt idx="11">
                  <c:v>10672</c:v>
                </c:pt>
                <c:pt idx="12">
                  <c:v>10750</c:v>
                </c:pt>
                <c:pt idx="13">
                  <c:v>10796</c:v>
                </c:pt>
                <c:pt idx="14">
                  <c:v>10771</c:v>
                </c:pt>
                <c:pt idx="15">
                  <c:v>10740</c:v>
                </c:pt>
                <c:pt idx="16">
                  <c:v>10692</c:v>
                </c:pt>
                <c:pt idx="17">
                  <c:v>10632</c:v>
                </c:pt>
                <c:pt idx="18">
                  <c:v>10545</c:v>
                </c:pt>
                <c:pt idx="19">
                  <c:v>10470</c:v>
                </c:pt>
                <c:pt idx="20">
                  <c:v>10390</c:v>
                </c:pt>
                <c:pt idx="21">
                  <c:v>10265</c:v>
                </c:pt>
                <c:pt idx="22">
                  <c:v>10182</c:v>
                </c:pt>
                <c:pt idx="23">
                  <c:v>10117</c:v>
                </c:pt>
                <c:pt idx="24">
                  <c:v>10040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71-4F18-AC00-BE66E01C2363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Sysselsatt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'Ark1'!$A$2:$A$26</c:f>
              <c:numCache>
                <c:formatCode>[$-414]mmm\.\ yy;@</c:formatCode>
                <c:ptCount val="25"/>
                <c:pt idx="0">
                  <c:v>44621</c:v>
                </c:pt>
                <c:pt idx="1">
                  <c:v>44652</c:v>
                </c:pt>
                <c:pt idx="2">
                  <c:v>44682</c:v>
                </c:pt>
                <c:pt idx="3">
                  <c:v>44713</c:v>
                </c:pt>
                <c:pt idx="4">
                  <c:v>44743</c:v>
                </c:pt>
                <c:pt idx="5">
                  <c:v>44774</c:v>
                </c:pt>
                <c:pt idx="6">
                  <c:v>44805</c:v>
                </c:pt>
                <c:pt idx="7">
                  <c:v>44835</c:v>
                </c:pt>
                <c:pt idx="8">
                  <c:v>44866</c:v>
                </c:pt>
                <c:pt idx="9">
                  <c:v>44896</c:v>
                </c:pt>
                <c:pt idx="10">
                  <c:v>44927</c:v>
                </c:pt>
                <c:pt idx="11">
                  <c:v>44958</c:v>
                </c:pt>
                <c:pt idx="12">
                  <c:v>44986</c:v>
                </c:pt>
                <c:pt idx="13">
                  <c:v>45017</c:v>
                </c:pt>
                <c:pt idx="14">
                  <c:v>45047</c:v>
                </c:pt>
                <c:pt idx="15">
                  <c:v>45078</c:v>
                </c:pt>
                <c:pt idx="16">
                  <c:v>45108</c:v>
                </c:pt>
                <c:pt idx="17">
                  <c:v>45139</c:v>
                </c:pt>
                <c:pt idx="18">
                  <c:v>45170</c:v>
                </c:pt>
                <c:pt idx="19">
                  <c:v>45200</c:v>
                </c:pt>
                <c:pt idx="20">
                  <c:v>45231</c:v>
                </c:pt>
                <c:pt idx="21">
                  <c:v>45261</c:v>
                </c:pt>
                <c:pt idx="22">
                  <c:v>45292</c:v>
                </c:pt>
                <c:pt idx="23">
                  <c:v>45323</c:v>
                </c:pt>
                <c:pt idx="24">
                  <c:v>45352</c:v>
                </c:pt>
              </c:numCache>
            </c:numRef>
          </c:cat>
          <c:val>
            <c:numRef>
              <c:f>'Ark1'!$C$2:$C$26</c:f>
              <c:numCache>
                <c:formatCode>#,##0</c:formatCode>
                <c:ptCount val="25"/>
                <c:pt idx="1">
                  <c:v>18</c:v>
                </c:pt>
                <c:pt idx="2">
                  <c:v>87</c:v>
                </c:pt>
                <c:pt idx="3">
                  <c:v>272</c:v>
                </c:pt>
                <c:pt idx="4">
                  <c:v>499</c:v>
                </c:pt>
                <c:pt idx="5">
                  <c:v>714</c:v>
                </c:pt>
                <c:pt idx="6">
                  <c:v>812</c:v>
                </c:pt>
                <c:pt idx="7">
                  <c:v>827</c:v>
                </c:pt>
                <c:pt idx="8">
                  <c:v>851</c:v>
                </c:pt>
                <c:pt idx="9">
                  <c:v>1012</c:v>
                </c:pt>
                <c:pt idx="10">
                  <c:v>962</c:v>
                </c:pt>
                <c:pt idx="11">
                  <c:v>1087</c:v>
                </c:pt>
                <c:pt idx="12">
                  <c:v>1283</c:v>
                </c:pt>
                <c:pt idx="13">
                  <c:v>1466</c:v>
                </c:pt>
                <c:pt idx="14">
                  <c:v>1866</c:v>
                </c:pt>
                <c:pt idx="15">
                  <c:v>2357</c:v>
                </c:pt>
                <c:pt idx="16">
                  <c:v>2854</c:v>
                </c:pt>
                <c:pt idx="17">
                  <c:v>3223</c:v>
                </c:pt>
                <c:pt idx="18">
                  <c:v>3478</c:v>
                </c:pt>
                <c:pt idx="19">
                  <c:v>3664</c:v>
                </c:pt>
                <c:pt idx="20">
                  <c:v>3987</c:v>
                </c:pt>
                <c:pt idx="21">
                  <c:v>4267</c:v>
                </c:pt>
                <c:pt idx="22">
                  <c:v>4339</c:v>
                </c:pt>
                <c:pt idx="23">
                  <c:v>4603</c:v>
                </c:pt>
                <c:pt idx="24">
                  <c:v>4775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71-4F18-AC00-BE66E01C23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00122863"/>
        <c:axId val="1200119983"/>
      </c:areaChart>
      <c:dateAx>
        <c:axId val="1200122863"/>
        <c:scaling>
          <c:orientation val="minMax"/>
        </c:scaling>
        <c:delete val="0"/>
        <c:axPos val="b"/>
        <c:numFmt formatCode="[$-414]mmm\.\ 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200119983"/>
        <c:crosses val="autoZero"/>
        <c:auto val="1"/>
        <c:lblOffset val="100"/>
        <c:baseTimeUnit val="months"/>
      </c:dateAx>
      <c:valAx>
        <c:axId val="12001199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200122863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="1">
          <a:solidFill>
            <a:schemeClr val="bg1"/>
          </a:solidFill>
        </a:defRPr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E6A091-8BF4-4283-B593-1518E593A140}" type="doc">
      <dgm:prSet loTypeId="urn:microsoft.com/office/officeart/2005/8/layout/hierarchy1" loCatId="hierarchy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nb-NO"/>
        </a:p>
      </dgm:t>
    </dgm:pt>
    <dgm:pt modelId="{358D1D54-67A7-407B-9B7E-19B05B7AFF34}">
      <dgm:prSet phldrT="[Tekst]"/>
      <dgm:spPr/>
      <dgm:t>
        <a:bodyPr/>
        <a:lstStyle/>
        <a:p>
          <a:r>
            <a:rPr lang="nb-NO" b="1" noProof="0" dirty="0">
              <a:latin typeface="Century Gothic" panose="020B0502020202020204" pitchFamily="34" charset="0"/>
            </a:rPr>
            <a:t>Kamp om arbeidskraften</a:t>
          </a:r>
          <a:r>
            <a:rPr lang="en-GB" dirty="0">
              <a:latin typeface="Century Gothic" panose="020B0502020202020204" pitchFamily="34" charset="0"/>
            </a:rPr>
            <a:t>: </a:t>
          </a:r>
          <a:r>
            <a:rPr lang="nb-NO" dirty="0">
              <a:latin typeface="Century Gothic" panose="020B0502020202020204" pitchFamily="34" charset="0"/>
            </a:rPr>
            <a:t>Økningen i antall eldre vil kreve flere omsorgsarbeidere, men antallet i yrkesaktiv alder vil ikke øke tilsvarende.</a:t>
          </a:r>
        </a:p>
      </dgm:t>
    </dgm:pt>
    <dgm:pt modelId="{65E017AE-9FCB-4FA6-A4B8-1CE42099C54D}" type="parTrans" cxnId="{BFA92F87-0362-4B92-8D3B-4E8E7B744B98}">
      <dgm:prSet/>
      <dgm:spPr/>
      <dgm:t>
        <a:bodyPr/>
        <a:lstStyle/>
        <a:p>
          <a:endParaRPr lang="nb-NO">
            <a:latin typeface="Century Gothic" panose="020B0502020202020204" pitchFamily="34" charset="0"/>
          </a:endParaRPr>
        </a:p>
      </dgm:t>
    </dgm:pt>
    <dgm:pt modelId="{61D244C9-EE85-4FDC-8D75-6B9DAC02DB16}" type="sibTrans" cxnId="{BFA92F87-0362-4B92-8D3B-4E8E7B744B98}">
      <dgm:prSet/>
      <dgm:spPr/>
      <dgm:t>
        <a:bodyPr/>
        <a:lstStyle/>
        <a:p>
          <a:endParaRPr lang="nb-NO">
            <a:latin typeface="Century Gothic" panose="020B0502020202020204" pitchFamily="34" charset="0"/>
          </a:endParaRPr>
        </a:p>
      </dgm:t>
    </dgm:pt>
    <dgm:pt modelId="{C3005110-2267-4CCE-8FB4-889D7E16AE9C}">
      <dgm:prSet phldrT="[Tekst]"/>
      <dgm:spPr/>
      <dgm:t>
        <a:bodyPr/>
        <a:lstStyle/>
        <a:p>
          <a:r>
            <a:rPr lang="nb-NO" b="1" dirty="0">
              <a:latin typeface="Century Gothic" panose="020B0502020202020204" pitchFamily="34" charset="0"/>
            </a:rPr>
            <a:t>Behov for omstilling: </a:t>
          </a:r>
          <a:r>
            <a:rPr lang="nb-NO" dirty="0">
              <a:latin typeface="Century Gothic" panose="020B0502020202020204" pitchFamily="34" charset="0"/>
            </a:rPr>
            <a:t>Økte globale spenninger, klima- endringer, og fallende petroleumsaktivitet, forsterker behovet for omstilling og effektiv ressursbruk.</a:t>
          </a:r>
        </a:p>
      </dgm:t>
    </dgm:pt>
    <dgm:pt modelId="{528051A5-0578-4AF0-938F-DCA1B765BAA0}" type="parTrans" cxnId="{55AFE5D3-781F-4C52-A27B-47BF1D6D1FFA}">
      <dgm:prSet/>
      <dgm:spPr/>
      <dgm:t>
        <a:bodyPr/>
        <a:lstStyle/>
        <a:p>
          <a:endParaRPr lang="nb-NO">
            <a:latin typeface="Century Gothic" panose="020B0502020202020204" pitchFamily="34" charset="0"/>
          </a:endParaRPr>
        </a:p>
      </dgm:t>
    </dgm:pt>
    <dgm:pt modelId="{0AEA061B-132E-4975-ACC1-7B529FB83D22}" type="sibTrans" cxnId="{55AFE5D3-781F-4C52-A27B-47BF1D6D1FFA}">
      <dgm:prSet/>
      <dgm:spPr/>
      <dgm:t>
        <a:bodyPr/>
        <a:lstStyle/>
        <a:p>
          <a:endParaRPr lang="nb-NO">
            <a:latin typeface="Century Gothic" panose="020B0502020202020204" pitchFamily="34" charset="0"/>
          </a:endParaRPr>
        </a:p>
      </dgm:t>
    </dgm:pt>
    <dgm:pt modelId="{A9397A01-621F-4B13-971C-9F6CBF63D2E0}">
      <dgm:prSet phldrT="[Tekst]"/>
      <dgm:spPr/>
      <dgm:t>
        <a:bodyPr/>
        <a:lstStyle/>
        <a:p>
          <a:r>
            <a:rPr lang="nb-NO" b="1" dirty="0">
              <a:latin typeface="Century Gothic" panose="020B0502020202020204" pitchFamily="34" charset="0"/>
            </a:rPr>
            <a:t>Økonomisk vekst: </a:t>
          </a:r>
          <a:r>
            <a:rPr lang="nb-NO" dirty="0">
              <a:latin typeface="Century Gothic" panose="020B0502020202020204" pitchFamily="34" charset="0"/>
            </a:rPr>
            <a:t>Forventet økonomisk vekst er lavere på grunn av fallende oljeinntekter og svak produktivitetsvekst. Fra 2033 vil statens utgifter overstige inntektene</a:t>
          </a:r>
        </a:p>
      </dgm:t>
    </dgm:pt>
    <dgm:pt modelId="{B485A5FF-2353-4ADE-AE3B-4878EA138EC2}" type="parTrans" cxnId="{9E882BE5-974E-4BF8-BCA5-600CD7C3E25B}">
      <dgm:prSet/>
      <dgm:spPr/>
      <dgm:t>
        <a:bodyPr/>
        <a:lstStyle/>
        <a:p>
          <a:endParaRPr lang="nb-NO">
            <a:latin typeface="Century Gothic" panose="020B0502020202020204" pitchFamily="34" charset="0"/>
          </a:endParaRPr>
        </a:p>
      </dgm:t>
    </dgm:pt>
    <dgm:pt modelId="{C74FA070-D679-4B81-8A40-6E644B4CCC3B}" type="sibTrans" cxnId="{9E882BE5-974E-4BF8-BCA5-600CD7C3E25B}">
      <dgm:prSet/>
      <dgm:spPr/>
      <dgm:t>
        <a:bodyPr/>
        <a:lstStyle/>
        <a:p>
          <a:endParaRPr lang="nb-NO">
            <a:latin typeface="Century Gothic" panose="020B0502020202020204" pitchFamily="34" charset="0"/>
          </a:endParaRPr>
        </a:p>
      </dgm:t>
    </dgm:pt>
    <dgm:pt modelId="{3D66254D-11D9-42DD-A995-76CAC9B4B188}" type="pres">
      <dgm:prSet presAssocID="{ECE6A091-8BF4-4283-B593-1518E593A14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73C12ED-AE8F-4523-B433-E19C48E99C3F}" type="pres">
      <dgm:prSet presAssocID="{358D1D54-67A7-407B-9B7E-19B05B7AFF34}" presName="hierRoot1" presStyleCnt="0"/>
      <dgm:spPr/>
    </dgm:pt>
    <dgm:pt modelId="{4F4AFAA0-75D7-4CC5-911F-16E792125CA5}" type="pres">
      <dgm:prSet presAssocID="{358D1D54-67A7-407B-9B7E-19B05B7AFF34}" presName="composite" presStyleCnt="0"/>
      <dgm:spPr/>
    </dgm:pt>
    <dgm:pt modelId="{BD08DBD0-706D-4FB2-81F8-F38EE95F99A0}" type="pres">
      <dgm:prSet presAssocID="{358D1D54-67A7-407B-9B7E-19B05B7AFF34}" presName="background" presStyleLbl="node0" presStyleIdx="0" presStyleCnt="3"/>
      <dgm:spPr/>
    </dgm:pt>
    <dgm:pt modelId="{8218C8E0-76B7-447B-9A33-3B573924F770}" type="pres">
      <dgm:prSet presAssocID="{358D1D54-67A7-407B-9B7E-19B05B7AFF34}" presName="text" presStyleLbl="fgAcc0" presStyleIdx="0" presStyleCnt="3">
        <dgm:presLayoutVars>
          <dgm:chPref val="3"/>
        </dgm:presLayoutVars>
      </dgm:prSet>
      <dgm:spPr/>
    </dgm:pt>
    <dgm:pt modelId="{8481E06B-C81E-4640-BC87-E8DC587E0CAD}" type="pres">
      <dgm:prSet presAssocID="{358D1D54-67A7-407B-9B7E-19B05B7AFF34}" presName="hierChild2" presStyleCnt="0"/>
      <dgm:spPr/>
    </dgm:pt>
    <dgm:pt modelId="{2A55568B-DFD5-4CC2-A18C-3D4279D23157}" type="pres">
      <dgm:prSet presAssocID="{C3005110-2267-4CCE-8FB4-889D7E16AE9C}" presName="hierRoot1" presStyleCnt="0"/>
      <dgm:spPr/>
    </dgm:pt>
    <dgm:pt modelId="{5AACC1E9-D7B1-4473-B590-15D50B1BBA20}" type="pres">
      <dgm:prSet presAssocID="{C3005110-2267-4CCE-8FB4-889D7E16AE9C}" presName="composite" presStyleCnt="0"/>
      <dgm:spPr/>
    </dgm:pt>
    <dgm:pt modelId="{C9830F1D-4F35-4D4C-909B-D6C50D84D5B7}" type="pres">
      <dgm:prSet presAssocID="{C3005110-2267-4CCE-8FB4-889D7E16AE9C}" presName="background" presStyleLbl="node0" presStyleIdx="1" presStyleCnt="3"/>
      <dgm:spPr/>
    </dgm:pt>
    <dgm:pt modelId="{173CDCF5-2F78-4363-BB59-0C85E1E94166}" type="pres">
      <dgm:prSet presAssocID="{C3005110-2267-4CCE-8FB4-889D7E16AE9C}" presName="text" presStyleLbl="fgAcc0" presStyleIdx="1" presStyleCnt="3">
        <dgm:presLayoutVars>
          <dgm:chPref val="3"/>
        </dgm:presLayoutVars>
      </dgm:prSet>
      <dgm:spPr/>
    </dgm:pt>
    <dgm:pt modelId="{94C64FEB-DF64-4183-B763-10DA775890D8}" type="pres">
      <dgm:prSet presAssocID="{C3005110-2267-4CCE-8FB4-889D7E16AE9C}" presName="hierChild2" presStyleCnt="0"/>
      <dgm:spPr/>
    </dgm:pt>
    <dgm:pt modelId="{6873FA9A-AE61-4122-BDDE-E18CEFB6511A}" type="pres">
      <dgm:prSet presAssocID="{A9397A01-621F-4B13-971C-9F6CBF63D2E0}" presName="hierRoot1" presStyleCnt="0"/>
      <dgm:spPr/>
    </dgm:pt>
    <dgm:pt modelId="{0EFC9786-67F0-4B73-A6FC-837518AC882D}" type="pres">
      <dgm:prSet presAssocID="{A9397A01-621F-4B13-971C-9F6CBF63D2E0}" presName="composite" presStyleCnt="0"/>
      <dgm:spPr/>
    </dgm:pt>
    <dgm:pt modelId="{FE6BCF51-F630-4411-AABB-83592D9F399D}" type="pres">
      <dgm:prSet presAssocID="{A9397A01-621F-4B13-971C-9F6CBF63D2E0}" presName="background" presStyleLbl="node0" presStyleIdx="2" presStyleCnt="3"/>
      <dgm:spPr/>
    </dgm:pt>
    <dgm:pt modelId="{048CDB91-0671-4416-A830-98B9FAE75F6A}" type="pres">
      <dgm:prSet presAssocID="{A9397A01-621F-4B13-971C-9F6CBF63D2E0}" presName="text" presStyleLbl="fgAcc0" presStyleIdx="2" presStyleCnt="3">
        <dgm:presLayoutVars>
          <dgm:chPref val="3"/>
        </dgm:presLayoutVars>
      </dgm:prSet>
      <dgm:spPr/>
    </dgm:pt>
    <dgm:pt modelId="{FB40229B-8BB2-4340-AC3B-817BC5C842E7}" type="pres">
      <dgm:prSet presAssocID="{A9397A01-621F-4B13-971C-9F6CBF63D2E0}" presName="hierChild2" presStyleCnt="0"/>
      <dgm:spPr/>
    </dgm:pt>
  </dgm:ptLst>
  <dgm:cxnLst>
    <dgm:cxn modelId="{BFA92F87-0362-4B92-8D3B-4E8E7B744B98}" srcId="{ECE6A091-8BF4-4283-B593-1518E593A140}" destId="{358D1D54-67A7-407B-9B7E-19B05B7AFF34}" srcOrd="0" destOrd="0" parTransId="{65E017AE-9FCB-4FA6-A4B8-1CE42099C54D}" sibTransId="{61D244C9-EE85-4FDC-8D75-6B9DAC02DB16}"/>
    <dgm:cxn modelId="{083E67A0-3387-485A-8ADE-4C4D6A72D9FF}" type="presOf" srcId="{ECE6A091-8BF4-4283-B593-1518E593A140}" destId="{3D66254D-11D9-42DD-A995-76CAC9B4B188}" srcOrd="0" destOrd="0" presId="urn:microsoft.com/office/officeart/2005/8/layout/hierarchy1"/>
    <dgm:cxn modelId="{94F5EAAA-2AA9-4890-8CEC-E57FBFD56A3F}" type="presOf" srcId="{A9397A01-621F-4B13-971C-9F6CBF63D2E0}" destId="{048CDB91-0671-4416-A830-98B9FAE75F6A}" srcOrd="0" destOrd="0" presId="urn:microsoft.com/office/officeart/2005/8/layout/hierarchy1"/>
    <dgm:cxn modelId="{6404C3B6-33CB-4EEB-8F36-A2AF16602129}" type="presOf" srcId="{358D1D54-67A7-407B-9B7E-19B05B7AFF34}" destId="{8218C8E0-76B7-447B-9A33-3B573924F770}" srcOrd="0" destOrd="0" presId="urn:microsoft.com/office/officeart/2005/8/layout/hierarchy1"/>
    <dgm:cxn modelId="{55AFE5D3-781F-4C52-A27B-47BF1D6D1FFA}" srcId="{ECE6A091-8BF4-4283-B593-1518E593A140}" destId="{C3005110-2267-4CCE-8FB4-889D7E16AE9C}" srcOrd="1" destOrd="0" parTransId="{528051A5-0578-4AF0-938F-DCA1B765BAA0}" sibTransId="{0AEA061B-132E-4975-ACC1-7B529FB83D22}"/>
    <dgm:cxn modelId="{480C8AE2-D681-40A6-91FB-A89B8790C9B2}" type="presOf" srcId="{C3005110-2267-4CCE-8FB4-889D7E16AE9C}" destId="{173CDCF5-2F78-4363-BB59-0C85E1E94166}" srcOrd="0" destOrd="0" presId="urn:microsoft.com/office/officeart/2005/8/layout/hierarchy1"/>
    <dgm:cxn modelId="{9E882BE5-974E-4BF8-BCA5-600CD7C3E25B}" srcId="{ECE6A091-8BF4-4283-B593-1518E593A140}" destId="{A9397A01-621F-4B13-971C-9F6CBF63D2E0}" srcOrd="2" destOrd="0" parTransId="{B485A5FF-2353-4ADE-AE3B-4878EA138EC2}" sibTransId="{C74FA070-D679-4B81-8A40-6E644B4CCC3B}"/>
    <dgm:cxn modelId="{53619E45-60A3-4F38-AF38-A77A9CB7D46E}" type="presParOf" srcId="{3D66254D-11D9-42DD-A995-76CAC9B4B188}" destId="{A73C12ED-AE8F-4523-B433-E19C48E99C3F}" srcOrd="0" destOrd="0" presId="urn:microsoft.com/office/officeart/2005/8/layout/hierarchy1"/>
    <dgm:cxn modelId="{480B38C1-DBE5-469B-A29D-68D623671829}" type="presParOf" srcId="{A73C12ED-AE8F-4523-B433-E19C48E99C3F}" destId="{4F4AFAA0-75D7-4CC5-911F-16E792125CA5}" srcOrd="0" destOrd="0" presId="urn:microsoft.com/office/officeart/2005/8/layout/hierarchy1"/>
    <dgm:cxn modelId="{A11321E5-4986-44C5-828E-B1C5193F8CE9}" type="presParOf" srcId="{4F4AFAA0-75D7-4CC5-911F-16E792125CA5}" destId="{BD08DBD0-706D-4FB2-81F8-F38EE95F99A0}" srcOrd="0" destOrd="0" presId="urn:microsoft.com/office/officeart/2005/8/layout/hierarchy1"/>
    <dgm:cxn modelId="{B167CFFD-C7AE-446A-955D-BFADA0340ECF}" type="presParOf" srcId="{4F4AFAA0-75D7-4CC5-911F-16E792125CA5}" destId="{8218C8E0-76B7-447B-9A33-3B573924F770}" srcOrd="1" destOrd="0" presId="urn:microsoft.com/office/officeart/2005/8/layout/hierarchy1"/>
    <dgm:cxn modelId="{58788E95-F287-48A4-B812-A990E7980811}" type="presParOf" srcId="{A73C12ED-AE8F-4523-B433-E19C48E99C3F}" destId="{8481E06B-C81E-4640-BC87-E8DC587E0CAD}" srcOrd="1" destOrd="0" presId="urn:microsoft.com/office/officeart/2005/8/layout/hierarchy1"/>
    <dgm:cxn modelId="{69B076F1-C663-4FA6-8420-947F6D4A19C6}" type="presParOf" srcId="{3D66254D-11D9-42DD-A995-76CAC9B4B188}" destId="{2A55568B-DFD5-4CC2-A18C-3D4279D23157}" srcOrd="1" destOrd="0" presId="urn:microsoft.com/office/officeart/2005/8/layout/hierarchy1"/>
    <dgm:cxn modelId="{6C833DDF-64CF-48FD-8AB2-9B410C19A1F5}" type="presParOf" srcId="{2A55568B-DFD5-4CC2-A18C-3D4279D23157}" destId="{5AACC1E9-D7B1-4473-B590-15D50B1BBA20}" srcOrd="0" destOrd="0" presId="urn:microsoft.com/office/officeart/2005/8/layout/hierarchy1"/>
    <dgm:cxn modelId="{C3879ACB-8322-4705-89FB-DAC00D1524E6}" type="presParOf" srcId="{5AACC1E9-D7B1-4473-B590-15D50B1BBA20}" destId="{C9830F1D-4F35-4D4C-909B-D6C50D84D5B7}" srcOrd="0" destOrd="0" presId="urn:microsoft.com/office/officeart/2005/8/layout/hierarchy1"/>
    <dgm:cxn modelId="{6D3DC702-A0E4-434F-86D8-30120C969978}" type="presParOf" srcId="{5AACC1E9-D7B1-4473-B590-15D50B1BBA20}" destId="{173CDCF5-2F78-4363-BB59-0C85E1E94166}" srcOrd="1" destOrd="0" presId="urn:microsoft.com/office/officeart/2005/8/layout/hierarchy1"/>
    <dgm:cxn modelId="{DA5F1BEC-63C9-44BF-B0E3-2670117B1646}" type="presParOf" srcId="{2A55568B-DFD5-4CC2-A18C-3D4279D23157}" destId="{94C64FEB-DF64-4183-B763-10DA775890D8}" srcOrd="1" destOrd="0" presId="urn:microsoft.com/office/officeart/2005/8/layout/hierarchy1"/>
    <dgm:cxn modelId="{CE1B05D5-13C9-4E87-8042-069AF580E097}" type="presParOf" srcId="{3D66254D-11D9-42DD-A995-76CAC9B4B188}" destId="{6873FA9A-AE61-4122-BDDE-E18CEFB6511A}" srcOrd="2" destOrd="0" presId="urn:microsoft.com/office/officeart/2005/8/layout/hierarchy1"/>
    <dgm:cxn modelId="{B0098252-8E83-429B-AADC-2EDB6A421DF9}" type="presParOf" srcId="{6873FA9A-AE61-4122-BDDE-E18CEFB6511A}" destId="{0EFC9786-67F0-4B73-A6FC-837518AC882D}" srcOrd="0" destOrd="0" presId="urn:microsoft.com/office/officeart/2005/8/layout/hierarchy1"/>
    <dgm:cxn modelId="{E8BA2F91-FE90-42EF-A7C5-A1F88C2B5517}" type="presParOf" srcId="{0EFC9786-67F0-4B73-A6FC-837518AC882D}" destId="{FE6BCF51-F630-4411-AABB-83592D9F399D}" srcOrd="0" destOrd="0" presId="urn:microsoft.com/office/officeart/2005/8/layout/hierarchy1"/>
    <dgm:cxn modelId="{4F8A9A07-CCE3-4480-B21E-AAA9B90F03CE}" type="presParOf" srcId="{0EFC9786-67F0-4B73-A6FC-837518AC882D}" destId="{048CDB91-0671-4416-A830-98B9FAE75F6A}" srcOrd="1" destOrd="0" presId="urn:microsoft.com/office/officeart/2005/8/layout/hierarchy1"/>
    <dgm:cxn modelId="{8B28ABED-C713-4A6C-AA81-08F58D43A26C}" type="presParOf" srcId="{6873FA9A-AE61-4122-BDDE-E18CEFB6511A}" destId="{FB40229B-8BB2-4340-AC3B-817BC5C842E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08DBD0-706D-4FB2-81F8-F38EE95F99A0}">
      <dsp:nvSpPr>
        <dsp:cNvPr id="0" name=""/>
        <dsp:cNvSpPr/>
      </dsp:nvSpPr>
      <dsp:spPr>
        <a:xfrm>
          <a:off x="0" y="1080567"/>
          <a:ext cx="2957512" cy="18780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18C8E0-76B7-447B-9A33-3B573924F770}">
      <dsp:nvSpPr>
        <dsp:cNvPr id="0" name=""/>
        <dsp:cNvSpPr/>
      </dsp:nvSpPr>
      <dsp:spPr>
        <a:xfrm>
          <a:off x="328612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1" kern="1200" noProof="0" dirty="0">
              <a:latin typeface="Century Gothic" panose="020B0502020202020204" pitchFamily="34" charset="0"/>
            </a:rPr>
            <a:t>Kamp om arbeidskraften</a:t>
          </a:r>
          <a:r>
            <a:rPr lang="en-GB" sz="1600" kern="1200" dirty="0">
              <a:latin typeface="Century Gothic" panose="020B0502020202020204" pitchFamily="34" charset="0"/>
            </a:rPr>
            <a:t>: </a:t>
          </a:r>
          <a:r>
            <a:rPr lang="nb-NO" sz="1600" kern="1200" dirty="0">
              <a:latin typeface="Century Gothic" panose="020B0502020202020204" pitchFamily="34" charset="0"/>
            </a:rPr>
            <a:t>Økningen i antall eldre vil kreve flere omsorgsarbeidere, men antallet i yrkesaktiv alder vil ikke øke tilsvarende.</a:t>
          </a:r>
        </a:p>
      </dsp:txBody>
      <dsp:txXfrm>
        <a:off x="383617" y="1447754"/>
        <a:ext cx="2847502" cy="1768010"/>
      </dsp:txXfrm>
    </dsp:sp>
    <dsp:sp modelId="{C9830F1D-4F35-4D4C-909B-D6C50D84D5B7}">
      <dsp:nvSpPr>
        <dsp:cNvPr id="0" name=""/>
        <dsp:cNvSpPr/>
      </dsp:nvSpPr>
      <dsp:spPr>
        <a:xfrm>
          <a:off x="3614737" y="1080567"/>
          <a:ext cx="2957512" cy="18780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3CDCF5-2F78-4363-BB59-0C85E1E94166}">
      <dsp:nvSpPr>
        <dsp:cNvPr id="0" name=""/>
        <dsp:cNvSpPr/>
      </dsp:nvSpPr>
      <dsp:spPr>
        <a:xfrm>
          <a:off x="3943350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1" kern="1200" dirty="0">
              <a:latin typeface="Century Gothic" panose="020B0502020202020204" pitchFamily="34" charset="0"/>
            </a:rPr>
            <a:t>Behov for omstilling: </a:t>
          </a:r>
          <a:r>
            <a:rPr lang="nb-NO" sz="1600" kern="1200" dirty="0">
              <a:latin typeface="Century Gothic" panose="020B0502020202020204" pitchFamily="34" charset="0"/>
            </a:rPr>
            <a:t>Økte globale spenninger, klima- endringer, og fallende petroleumsaktivitet, forsterker behovet for omstilling og effektiv ressursbruk.</a:t>
          </a:r>
        </a:p>
      </dsp:txBody>
      <dsp:txXfrm>
        <a:off x="3998355" y="1447754"/>
        <a:ext cx="2847502" cy="1768010"/>
      </dsp:txXfrm>
    </dsp:sp>
    <dsp:sp modelId="{FE6BCF51-F630-4411-AABB-83592D9F399D}">
      <dsp:nvSpPr>
        <dsp:cNvPr id="0" name=""/>
        <dsp:cNvSpPr/>
      </dsp:nvSpPr>
      <dsp:spPr>
        <a:xfrm>
          <a:off x="7229475" y="1080567"/>
          <a:ext cx="2957512" cy="18780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8CDB91-0671-4416-A830-98B9FAE75F6A}">
      <dsp:nvSpPr>
        <dsp:cNvPr id="0" name=""/>
        <dsp:cNvSpPr/>
      </dsp:nvSpPr>
      <dsp:spPr>
        <a:xfrm>
          <a:off x="7558087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1" kern="1200" dirty="0">
              <a:latin typeface="Century Gothic" panose="020B0502020202020204" pitchFamily="34" charset="0"/>
            </a:rPr>
            <a:t>Økonomisk vekst: </a:t>
          </a:r>
          <a:r>
            <a:rPr lang="nb-NO" sz="1600" kern="1200" dirty="0">
              <a:latin typeface="Century Gothic" panose="020B0502020202020204" pitchFamily="34" charset="0"/>
            </a:rPr>
            <a:t>Forventet økonomisk vekst er lavere på grunn av fallende oljeinntekter og svak produktivitetsvekst. Fra 2033 vil statens utgifter overstige inntektene</a:t>
          </a:r>
        </a:p>
      </dsp:txBody>
      <dsp:txXfrm>
        <a:off x="7613092" y="1447754"/>
        <a:ext cx="2847502" cy="17680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168F2-05DE-4CE2-B893-31A9CD255E9E}" type="datetimeFigureOut">
              <a:rPr lang="nb-NO" smtClean="0"/>
              <a:t>13.08.2024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E3BD8-8BB2-4743-A51C-D96F8B4541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221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5E3BD8-8BB2-4743-A51C-D96F8B454172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1909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5E3BD8-8BB2-4743-A51C-D96F8B454172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575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5E3BD8-8BB2-4743-A51C-D96F8B454172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4413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60D189-AF58-C903-3A6F-3BFF9FF89A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6F99599-C4FB-B3C9-5B4A-2B249C6B1D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F0FC5D7-A45A-6FF8-50F9-32CA1E3AF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7EE-F75D-4F41-841A-4C281F854B16}" type="datetimeFigureOut">
              <a:rPr lang="nb-NO" smtClean="0"/>
              <a:t>13.08.2024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ED7DA1D-2D17-41B5-61B0-E3F40650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24A3621-6427-2D44-DB1C-8AD4B4503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D9E4-C242-4BC6-8268-9696FA8F2A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159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D131B7-8B52-03A3-8006-5092F8105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1EF100D-87C0-5E5A-7125-7170E349B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9706525-92FA-897D-83A0-D40FF62C1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7EE-F75D-4F41-841A-4C281F854B16}" type="datetimeFigureOut">
              <a:rPr lang="nb-NO" smtClean="0"/>
              <a:t>13.08.2024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915972C-B9FB-640C-536F-846B498CA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9B55B8-936F-9E36-6ACE-8B1CB9275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D9E4-C242-4BC6-8268-9696FA8F2A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650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BE572C6-F9A2-1FC1-8361-7D61261663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2B33837-326E-2B12-6DC6-A661EEFEE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C5C49DB-E49D-EC7F-684E-7E73D354E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7EE-F75D-4F41-841A-4C281F854B16}" type="datetimeFigureOut">
              <a:rPr lang="nb-NO" smtClean="0"/>
              <a:t>13.08.2024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C50718-7CA5-8F97-3B93-B0126771F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3841202-565D-4595-34A0-A8E25DAB9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D9E4-C242-4BC6-8268-9696FA8F2A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956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862172-910F-085D-5C97-CEE5C2824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A60D050-88BB-A63F-1D0F-2D76AF886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31BD3ED-E8A7-E03D-DE9D-BF0D96BF5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7EE-F75D-4F41-841A-4C281F854B16}" type="datetimeFigureOut">
              <a:rPr lang="nb-NO" smtClean="0"/>
              <a:t>13.08.2024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210E0CE-8B1D-5134-3CAF-F2683BE93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8FB31DB-2A61-C433-CE29-819A215F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D9E4-C242-4BC6-8268-9696FA8F2A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5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A7C0D37-7F6B-B729-21C0-46D1CCD26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A8C7927-7704-B883-ADBF-7095DC84D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1F7A416-5FE0-E1BC-F05E-4E203BD13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7EE-F75D-4F41-841A-4C281F854B16}" type="datetimeFigureOut">
              <a:rPr lang="nb-NO" smtClean="0"/>
              <a:t>13.08.2024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0C666FD-4CB6-FE61-5E54-9E7CD8143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868534F-0A91-7B5D-9E79-11B54BE89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D9E4-C242-4BC6-8268-9696FA8F2A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7228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17B913-D7D3-852D-306E-7B77A0700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EEC1D65-1ACF-D76A-EE83-1AA117E10F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59DC7B1-9E6F-3405-9A59-3FF7C1BB7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64F4234-655D-5F54-4E23-B1D3C7E9C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7EE-F75D-4F41-841A-4C281F854B16}" type="datetimeFigureOut">
              <a:rPr lang="nb-NO" smtClean="0"/>
              <a:t>13.08.2024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9FB4570-F879-AE2A-0C03-5D41BC712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D9D2F41-A3CC-DFE4-CEFB-CC0486D05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D9E4-C242-4BC6-8268-9696FA8F2A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8110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51E288-B6DB-37D0-D571-0C893CFAE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6B69A80-9951-C2B0-21B9-166BBEEEB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4E3A462-F06E-ED03-76B7-0FD08D2D5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94555E4-3E21-1248-4E00-0F4DA8207A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C6936EF7-133D-3CEB-B9C2-ED73D27091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97B58A7-8294-AD82-D8E4-519161F44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7EE-F75D-4F41-841A-4C281F854B16}" type="datetimeFigureOut">
              <a:rPr lang="nb-NO" smtClean="0"/>
              <a:t>13.08.2024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725D503-B8AF-3F7D-E5FB-1CD051F58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6AD2523-FED5-A5E3-4661-2F2DB2A61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D9E4-C242-4BC6-8268-9696FA8F2A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741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C87C907-CBBB-A7F8-A388-A3F0CF39E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AC9F599-C879-C677-53A9-885ED8472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7EE-F75D-4F41-841A-4C281F854B16}" type="datetimeFigureOut">
              <a:rPr lang="nb-NO" smtClean="0"/>
              <a:t>13.08.2024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2767E86E-1EF5-E2FA-4FF3-8B69368F4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EDD493D-C0FE-2EFB-E288-509DA37BC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D9E4-C242-4BC6-8268-9696FA8F2A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675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4987C86E-8599-870E-73E5-6381CE4EF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7EE-F75D-4F41-841A-4C281F854B16}" type="datetimeFigureOut">
              <a:rPr lang="nb-NO" smtClean="0"/>
              <a:t>13.08.2024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CC17A1B-8377-F62B-E7B3-919EAE110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E9F8703-B1B4-C296-30C9-64B2AF7D0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D9E4-C242-4BC6-8268-9696FA8F2A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9200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4CE0B6-6FC3-7B7A-7FF5-BB111FA3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6B20A30-257F-CE72-15CC-FB364983A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B3A80C4-86E5-A6F9-EB2E-30F7D01D46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1A7799F-FEAF-C297-4017-9AA95712C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7EE-F75D-4F41-841A-4C281F854B16}" type="datetimeFigureOut">
              <a:rPr lang="nb-NO" smtClean="0"/>
              <a:t>13.08.2024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A40D1DB-8AAC-C7AF-13B6-302F74CFF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017A7E4-8508-AC9C-28F1-279384F4C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D9E4-C242-4BC6-8268-9696FA8F2A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062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E1DF77D-10AB-8EF8-A0F7-A7CAC612B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AD9EC2E1-70E9-E756-60AF-33F8BE0A93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85BB5E8-E580-991E-F576-90366214D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58066B8-B6A7-D3FC-0881-6544B6EC4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7EE-F75D-4F41-841A-4C281F854B16}" type="datetimeFigureOut">
              <a:rPr lang="nb-NO" smtClean="0"/>
              <a:t>13.08.2024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4076ED7-4B70-CE23-C1AE-CDF8FC29E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381DADA-6898-C034-1138-779E2240B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D9E4-C242-4BC6-8268-9696FA8F2A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4160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ED2E7A7-F5C2-F614-E18D-E3D9D9A89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0D3B8C7-F9BB-1BCD-0C85-2C8B1A0E0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EB6EDA8-5AC4-527A-1BE8-905F12BEBE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3D87EE-F75D-4F41-841A-4C281F854B16}" type="datetimeFigureOut">
              <a:rPr lang="nb-NO" smtClean="0"/>
              <a:t>13.08.2024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0A9C6AF-5BA2-729F-E510-8138A3E98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C3C365F-CEAF-F55A-5EEA-13DB80B12A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58D9E4-C242-4BC6-8268-9696FA8F2A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069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D2D881C4-CC6E-AC37-B570-6574EA1E31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261" y="590062"/>
            <a:ext cx="5409655" cy="2838938"/>
          </a:xfrm>
        </p:spPr>
        <p:txBody>
          <a:bodyPr>
            <a:normAutofit fontScale="90000"/>
          </a:bodyPr>
          <a:lstStyle/>
          <a:p>
            <a:pPr algn="l"/>
            <a:r>
              <a:rPr lang="nb-NO" sz="5600">
                <a:solidFill>
                  <a:srgbClr val="FFFFFF"/>
                </a:solidFill>
                <a:latin typeface="Century Gothic" panose="020B0502020202020204" pitchFamily="34" charset="0"/>
              </a:rPr>
              <a:t>Ukrainske innvandreres samfunnsbidrag</a:t>
            </a:r>
            <a:endParaRPr lang="nb-NO" sz="56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A40B0A2-D71C-EC56-3F3E-0863550FC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8711" y="4454774"/>
            <a:ext cx="6551984" cy="1198120"/>
          </a:xfrm>
        </p:spPr>
        <p:txBody>
          <a:bodyPr>
            <a:normAutofit/>
          </a:bodyPr>
          <a:lstStyle/>
          <a:p>
            <a:pPr algn="r"/>
            <a:r>
              <a:rPr lang="en-GB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Terje Strøm, </a:t>
            </a:r>
            <a:r>
              <a:rPr lang="en-GB" sz="2000" b="1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sjeføkonom</a:t>
            </a:r>
            <a:r>
              <a:rPr lang="en-GB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</a:p>
          <a:p>
            <a:pPr algn="r"/>
            <a:r>
              <a:rPr lang="en-GB" sz="2000" b="1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ArendalsUka</a:t>
            </a:r>
            <a:r>
              <a:rPr lang="en-GB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2024</a:t>
            </a:r>
          </a:p>
          <a:p>
            <a:pPr algn="r"/>
            <a:r>
              <a:rPr lang="en-GB" sz="2000" b="1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NyAnalyse</a:t>
            </a:r>
            <a:r>
              <a:rPr lang="en-GB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på</a:t>
            </a:r>
            <a:r>
              <a:rPr lang="en-GB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oppdrag</a:t>
            </a:r>
            <a:r>
              <a:rPr lang="en-GB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for SMB Norge.</a:t>
            </a:r>
            <a:endParaRPr lang="nb-NO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Bilde 8">
            <a:extLst>
              <a:ext uri="{FF2B5EF4-FFF2-40B4-BE49-F238E27FC236}">
                <a16:creationId xmlns:a16="http://schemas.microsoft.com/office/drawing/2014/main" id="{C598FB25-9E12-5527-B90E-FB58144FB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4057" y="711071"/>
            <a:ext cx="1766451" cy="576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338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AE9FC70-8A26-4CF2-8E04-EBDADB8B8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09CB703-C563-4F1F-BF28-83C06E978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AD2F438-8E45-FA8A-CD4D-65F9C40DE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878" y="583346"/>
            <a:ext cx="9919910" cy="9701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dirty="0" err="1">
                <a:solidFill>
                  <a:srgbClr val="FFFFFF"/>
                </a:solidFill>
              </a:rPr>
              <a:t>Takk</a:t>
            </a:r>
            <a:r>
              <a:rPr lang="en-US" sz="4000" dirty="0">
                <a:solidFill>
                  <a:srgbClr val="FFFFFF"/>
                </a:solidFill>
              </a:rPr>
              <a:t> for meg!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041" y="259737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7821" y="282667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5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9869" y="610939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188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6B2449-FF07-47FC-AA19-DB68D98F3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E94261F-1ED3-4E90-88E6-134791440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716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95D845-EBEB-8F27-9673-D01FFB790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043" y="590062"/>
            <a:ext cx="5347266" cy="283893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Perspektivmeldingen 2024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6052961-5ADC-4465-9B95-E6D4A490D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3696" y="1606411"/>
            <a:ext cx="465456" cy="581432"/>
            <a:chOff x="653696" y="1606411"/>
            <a:chExt cx="465456" cy="581432"/>
          </a:xfrm>
          <a:solidFill>
            <a:srgbClr val="FFFFFF"/>
          </a:solidFill>
        </p:grpSpPr>
        <p:sp>
          <p:nvSpPr>
            <p:cNvPr id="15" name="Graphic 13">
              <a:extLst>
                <a:ext uri="{FF2B5EF4-FFF2-40B4-BE49-F238E27FC236}">
                  <a16:creationId xmlns:a16="http://schemas.microsoft.com/office/drawing/2014/main" id="{C5CB530E-515E-412C-9DF1-5F8FFBD6F3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9236" y="1606411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Graphic 12">
              <a:extLst>
                <a:ext uri="{FF2B5EF4-FFF2-40B4-BE49-F238E27FC236}">
                  <a16:creationId xmlns:a16="http://schemas.microsoft.com/office/drawing/2014/main" id="{712D4376-A578-4FF1-94FC-245E7A6A4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014" y="1835705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grpFill/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Graphic 15">
              <a:extLst>
                <a:ext uri="{FF2B5EF4-FFF2-40B4-BE49-F238E27FC236}">
                  <a16:creationId xmlns:a16="http://schemas.microsoft.com/office/drawing/2014/main" id="{AEA7509D-F04F-40CB-A0B3-EEF16499C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3696" y="2060130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1AD6167D-8784-6A89-B4AC-2741C3FE58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3"/>
          <a:stretch/>
        </p:blipFill>
        <p:spPr>
          <a:xfrm>
            <a:off x="7654411" y="583746"/>
            <a:ext cx="3997583" cy="569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209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6B2449-FF07-47FC-AA19-DB68D98F3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E94261F-1ED3-4E90-88E6-134791440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716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95D845-EBEB-8F27-9673-D01FFB790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043" y="590062"/>
            <a:ext cx="5347266" cy="283893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Perspektivmeldingen 2024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6052961-5ADC-4465-9B95-E6D4A490D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3696" y="1606411"/>
            <a:ext cx="465456" cy="581432"/>
            <a:chOff x="653696" y="1606411"/>
            <a:chExt cx="465456" cy="581432"/>
          </a:xfrm>
          <a:solidFill>
            <a:srgbClr val="FFFFFF"/>
          </a:solidFill>
        </p:grpSpPr>
        <p:sp>
          <p:nvSpPr>
            <p:cNvPr id="15" name="Graphic 13">
              <a:extLst>
                <a:ext uri="{FF2B5EF4-FFF2-40B4-BE49-F238E27FC236}">
                  <a16:creationId xmlns:a16="http://schemas.microsoft.com/office/drawing/2014/main" id="{C5CB530E-515E-412C-9DF1-5F8FFBD6F3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9236" y="1606411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Graphic 12">
              <a:extLst>
                <a:ext uri="{FF2B5EF4-FFF2-40B4-BE49-F238E27FC236}">
                  <a16:creationId xmlns:a16="http://schemas.microsoft.com/office/drawing/2014/main" id="{712D4376-A578-4FF1-94FC-245E7A6A4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014" y="1835705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grpFill/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Graphic 15">
              <a:extLst>
                <a:ext uri="{FF2B5EF4-FFF2-40B4-BE49-F238E27FC236}">
                  <a16:creationId xmlns:a16="http://schemas.microsoft.com/office/drawing/2014/main" id="{AEA7509D-F04F-40CB-A0B3-EEF16499C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3696" y="2060130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71B31AB-7206-D848-999F-5F8C6B57AE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8106781"/>
              </p:ext>
            </p:extLst>
          </p:nvPr>
        </p:nvGraphicFramePr>
        <p:xfrm>
          <a:off x="1506797" y="249220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7747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E7AA7E8-8006-4E1F-A566-FCF37EE6F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73F6EE8-246E-35F1-F61D-E52E7E146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910" y="1598246"/>
            <a:ext cx="4626709" cy="51229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5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Oppdatert rapport: Ukrainske innvandreres samfunnsbidrag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8593BA6B-8C16-1D08-86E5-268AF4A372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2165" b="1"/>
          <a:stretch/>
        </p:blipFill>
        <p:spPr>
          <a:xfrm>
            <a:off x="6768637" y="1189703"/>
            <a:ext cx="3720439" cy="4985569"/>
          </a:xfr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897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E7AA7E8-8006-4E1F-A566-FCF37EE6F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73F6EE8-246E-35F1-F61D-E52E7E146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910" y="1598246"/>
            <a:ext cx="4626709" cy="51229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5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Oppdatert rapport: Ukrainske innvandreres samfunnsbidrag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A54CEE8-189C-B32D-18CE-5C9B7241D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522" y="1825625"/>
            <a:ext cx="5464277" cy="4351338"/>
          </a:xfrm>
        </p:spPr>
        <p:txBody>
          <a:bodyPr/>
          <a:lstStyle/>
          <a:p>
            <a:pPr marL="0" indent="0">
              <a:buNone/>
            </a:pPr>
            <a:r>
              <a:rPr lang="nb-NO" b="1" dirty="0">
                <a:solidFill>
                  <a:schemeClr val="bg1"/>
                </a:solidFill>
                <a:latin typeface="Century Gothic" panose="020B0502020202020204" pitchFamily="34" charset="0"/>
              </a:rPr>
              <a:t>Hovedfunn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: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8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Dersom 10 000 ukrainske tilflyttere kommer i arbeid istedenfor å motta trygd og sosialhjelp, vil det gi en </a:t>
            </a: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8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årlig samlet samfunnsgevinst på 3 – 4,3 mrd. kroner</a:t>
            </a: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8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. 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8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Dersom 200 oppstartsbedrifter startes av ukrainske tilflyttere kan man oppnå </a:t>
            </a: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8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en samfunnsøkonomisk gevinst på rundt 520 mill. kroner</a:t>
            </a: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8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.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8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Etter Russlands invasjon i starten av 2022 har 154 </a:t>
            </a:r>
            <a:r>
              <a:rPr lang="nb-NO" sz="1800" dirty="0">
                <a:solidFill>
                  <a:schemeClr val="bg1">
                    <a:alpha val="80000"/>
                  </a:schemeClr>
                </a:solidFill>
                <a:latin typeface="Century Gothic" panose="020B0502020202020204" pitchFamily="34" charset="0"/>
              </a:rPr>
              <a:t>bedrifter</a:t>
            </a: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8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blitt etablert av personer med ukrainsk landbakgrunn i 2023. 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nb-NO" sz="1800" dirty="0">
                <a:solidFill>
                  <a:schemeClr val="bg1">
                    <a:alpha val="80000"/>
                  </a:schemeClr>
                </a:solidFill>
                <a:latin typeface="Century Gothic" panose="020B0502020202020204" pitchFamily="34" charset="0"/>
              </a:rPr>
              <a:t>Men potensialet er MYE større!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alpha val="80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137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AE9FC70-8A26-4CF2-8E04-EBDADB8B8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09CB703-C563-4F1F-BF28-83C06E978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AD2F438-8E45-FA8A-CD4D-65F9C40DE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878" y="583346"/>
            <a:ext cx="9919910" cy="9701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Forskjeller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mellom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Norge, Sverige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og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Danmark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041" y="259737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7821" y="282667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5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9869" y="610939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4BBDF04-CEB1-FF52-B3D8-A221F35D9825}"/>
              </a:ext>
            </a:extLst>
          </p:cNvPr>
          <p:cNvGraphicFramePr/>
          <p:nvPr/>
        </p:nvGraphicFramePr>
        <p:xfrm>
          <a:off x="1397582" y="2814239"/>
          <a:ext cx="4491939" cy="3217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C6119ACA-F225-629F-032F-16636D019AB0}"/>
              </a:ext>
            </a:extLst>
          </p:cNvPr>
          <p:cNvGraphicFramePr/>
          <p:nvPr/>
        </p:nvGraphicFramePr>
        <p:xfrm>
          <a:off x="6096000" y="2827362"/>
          <a:ext cx="5486400" cy="3204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0948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AE9FC70-8A26-4CF2-8E04-EBDADB8B8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09CB703-C563-4F1F-BF28-83C06E978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AD2F438-8E45-FA8A-CD4D-65F9C40DE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878" y="583346"/>
            <a:ext cx="9919910" cy="9701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nb-NO" sz="4000" b="1">
                <a:solidFill>
                  <a:srgbClr val="FFFFFF"/>
                </a:solidFill>
                <a:latin typeface="Century Gothic" panose="020B0502020202020204" pitchFamily="34" charset="0"/>
              </a:rPr>
              <a:t>Antall fordrevne fra Ukraina går ned</a:t>
            </a:r>
            <a:endParaRPr lang="nb-NO" sz="4000" b="1" kern="120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041" y="259737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7821" y="282667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5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9869" y="610939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C7E5F598-7CF8-FEAB-83C6-C9559B07E614}"/>
              </a:ext>
            </a:extLst>
          </p:cNvPr>
          <p:cNvSpPr txBox="1"/>
          <p:nvPr/>
        </p:nvSpPr>
        <p:spPr>
          <a:xfrm>
            <a:off x="1198783" y="3042007"/>
            <a:ext cx="44449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Færre ukrainske flyktninger søkte kollektiv beskyttelse i Norge i første kvartal av 2024, en nedgang på nesten </a:t>
            </a:r>
            <a:r>
              <a:rPr lang="nb-NO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40 prosent </a:t>
            </a:r>
            <a:r>
              <a:rPr lang="nb-NO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fra slutten av 2023.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Nedgangen er unik i Norden og kan </a:t>
            </a:r>
            <a:r>
              <a:rPr lang="nb-NO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skyldes regjeringens innstrammende tiltak</a:t>
            </a:r>
            <a:r>
              <a:rPr lang="nb-NO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endParaRPr lang="nb-NO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FE3DA0F5-3792-DEF3-512F-B947F9725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6513948"/>
              </p:ext>
            </p:extLst>
          </p:nvPr>
        </p:nvGraphicFramePr>
        <p:xfrm>
          <a:off x="5941704" y="2136844"/>
          <a:ext cx="5281493" cy="4316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38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AE9FC70-8A26-4CF2-8E04-EBDADB8B8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09CB703-C563-4F1F-BF28-83C06E978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AD2F438-8E45-FA8A-CD4D-65F9C40DE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878" y="583346"/>
            <a:ext cx="9919910" cy="970152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/>
            <a:r>
              <a:rPr lang="en-GB" sz="4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St</a:t>
            </a:r>
            <a:r>
              <a:rPr lang="nb-NO" sz="4000" b="1" kern="1200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adig</a:t>
            </a:r>
            <a:r>
              <a:rPr lang="nb-NO" sz="4000" b="1" kern="1200" dirty="0">
                <a:solidFill>
                  <a:srgbClr val="FFFFFF"/>
                </a:solidFill>
                <a:latin typeface="Century Gothic" panose="020B0502020202020204" pitchFamily="34" charset="0"/>
              </a:rPr>
              <a:t> mer arbeidsinkludering, men lavere enn våre naboland</a:t>
            </a:r>
          </a:p>
        </p:txBody>
      </p:sp>
      <p:sp>
        <p:nvSpPr>
          <p:cNvPr id="3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041" y="259737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7821" y="282667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5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9869" y="610939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C7E5F598-7CF8-FEAB-83C6-C9559B07E614}"/>
              </a:ext>
            </a:extLst>
          </p:cNvPr>
          <p:cNvSpPr txBox="1"/>
          <p:nvPr/>
        </p:nvSpPr>
        <p:spPr>
          <a:xfrm>
            <a:off x="1333726" y="2957140"/>
            <a:ext cx="551605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25 prosent </a:t>
            </a:r>
            <a:r>
              <a:rPr lang="nb-NO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av ukrainske flyktninger i arbeidsfør alder er sysselsatt i Norge, og flere som gjennomfører introduksjons-programmet er i arbeid. Rundt </a:t>
            </a:r>
            <a:r>
              <a:rPr lang="nb-NO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4 200 </a:t>
            </a:r>
            <a:r>
              <a:rPr lang="nb-NO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har blitt sysselsatt siden januar.</a:t>
            </a:r>
          </a:p>
          <a:p>
            <a:endParaRPr lang="nb-NO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nb-NO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Norge ligger fortsatt bak Danmark når det kommer til arbeidsinkludering av ukrainske flyktninger. Hele </a:t>
            </a:r>
            <a:r>
              <a:rPr lang="nb-NO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52 prosent er sysselsatt i Danmark</a:t>
            </a:r>
            <a:r>
              <a:rPr lang="nb-NO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. Dette kan skyldes Danmarks integreringspolitikk og særlov om krav om yrkesdeltagelse.</a:t>
            </a:r>
          </a:p>
          <a:p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endParaRPr lang="nb-NO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43C0BD91-1D73-A609-1D4E-B3A8D886FB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6270640"/>
              </p:ext>
            </p:extLst>
          </p:nvPr>
        </p:nvGraphicFramePr>
        <p:xfrm>
          <a:off x="6956115" y="2736418"/>
          <a:ext cx="5172179" cy="3379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5048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AE9FC70-8A26-4CF2-8E04-EBDADB8B8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09CB703-C563-4F1F-BF28-83C06E978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AD2F438-8E45-FA8A-CD4D-65F9C40DE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878" y="-134622"/>
            <a:ext cx="9919910" cy="16369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GB" sz="4000" b="1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Samfunnsgevinst</a:t>
            </a:r>
            <a:r>
              <a:rPr lang="en-GB" sz="4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en-GB" sz="4000" b="1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av</a:t>
            </a:r>
            <a:r>
              <a:rPr lang="en-GB" sz="4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en-GB" sz="4000" b="1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sysselsetting</a:t>
            </a:r>
            <a:endParaRPr lang="nb-NO" sz="4000" b="1" kern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041" y="259737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7821" y="282667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5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9869" y="610939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C7E5F598-7CF8-FEAB-83C6-C9559B07E614}"/>
              </a:ext>
            </a:extLst>
          </p:cNvPr>
          <p:cNvSpPr txBox="1"/>
          <p:nvPr/>
        </p:nvSpPr>
        <p:spPr>
          <a:xfrm>
            <a:off x="1198782" y="1901251"/>
            <a:ext cx="1042294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nb-NO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Dersom 10 tusen ukrainske tilflyttere kommer i arbeid istedenfor å motta trygd og sosialhjelp, vil det gi en årlig samlet </a:t>
            </a:r>
            <a:r>
              <a:rPr lang="nb-NO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samfunnsgevinst på 3 – 4,3 mrd. kroner.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b-NO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b-NO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Dersom 200 oppstartsbedrifter startes av ukrainske tilflyttere kan man med 5 ansatte oppnå en </a:t>
            </a:r>
            <a:r>
              <a:rPr lang="nb-NO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samfunnsøkonomisk gevinst på rundt 520 millioner kroner.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b-NO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Etter Russlands invasjon i starten av 2022 har 154 enkeltpersonforetak blitt etablert av personer med ukrainsk landbakgrunn.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b-NO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b-NO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Vi tror dette kunne vært mye høyere med bedre informasjon og flere start up møteplasser for disse driftige menneskene. </a:t>
            </a:r>
          </a:p>
        </p:txBody>
      </p:sp>
    </p:spTree>
    <p:extLst>
      <p:ext uri="{BB962C8B-B14F-4D97-AF65-F5344CB8AC3E}">
        <p14:creationId xmlns:p14="http://schemas.microsoft.com/office/powerpoint/2010/main" val="3893838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436</Words>
  <Application>Microsoft Office PowerPoint</Application>
  <PresentationFormat>Widescreen</PresentationFormat>
  <Paragraphs>41</Paragraphs>
  <Slides>10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Century Gothic</vt:lpstr>
      <vt:lpstr>Wingdings</vt:lpstr>
      <vt:lpstr>Office-tema</vt:lpstr>
      <vt:lpstr>Ukrainske innvandreres samfunnsbidrag</vt:lpstr>
      <vt:lpstr>Perspektivmeldingen 2024</vt:lpstr>
      <vt:lpstr>Perspektivmeldingen 2024</vt:lpstr>
      <vt:lpstr>Oppdatert rapport: Ukrainske innvandreres samfunnsbidrag</vt:lpstr>
      <vt:lpstr>Oppdatert rapport: Ukrainske innvandreres samfunnsbidrag</vt:lpstr>
      <vt:lpstr>Forskjeller mellom Norge, Sverige og Danmark</vt:lpstr>
      <vt:lpstr>Antall fordrevne fra Ukraina går ned</vt:lpstr>
      <vt:lpstr>Stadig mer arbeidsinkludering, men lavere enn våre naboland</vt:lpstr>
      <vt:lpstr>Samfunnsgevinst av sysselsetting</vt:lpstr>
      <vt:lpstr>Takk for meg!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Marte Sæther Ottesen</dc:creator>
  <cp:lastModifiedBy>Terje Strøm</cp:lastModifiedBy>
  <cp:revision>2</cp:revision>
  <dcterms:created xsi:type="dcterms:W3CDTF">2024-08-12T12:13:23Z</dcterms:created>
  <dcterms:modified xsi:type="dcterms:W3CDTF">2024-08-13T07:56:21Z</dcterms:modified>
</cp:coreProperties>
</file>